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43891200" cy="29260800"/>
  <p:notesSz cx="6858000" cy="9144000"/>
  <p:defaultTextStyle>
    <a:defPPr>
      <a:defRPr lang="en-US"/>
    </a:defPPr>
    <a:lvl1pPr marL="0" algn="l" defTabSz="3511296" rtl="0" eaLnBrk="1" latinLnBrk="0" hangingPunct="1">
      <a:defRPr sz="6912" kern="1200">
        <a:solidFill>
          <a:schemeClr val="tx1"/>
        </a:solidFill>
        <a:latin typeface="+mn-lt"/>
        <a:ea typeface="+mn-ea"/>
        <a:cs typeface="+mn-cs"/>
      </a:defRPr>
    </a:lvl1pPr>
    <a:lvl2pPr marL="1755648" algn="l" defTabSz="3511296" rtl="0" eaLnBrk="1" latinLnBrk="0" hangingPunct="1">
      <a:defRPr sz="6912" kern="1200">
        <a:solidFill>
          <a:schemeClr val="tx1"/>
        </a:solidFill>
        <a:latin typeface="+mn-lt"/>
        <a:ea typeface="+mn-ea"/>
        <a:cs typeface="+mn-cs"/>
      </a:defRPr>
    </a:lvl2pPr>
    <a:lvl3pPr marL="3511296" algn="l" defTabSz="3511296" rtl="0" eaLnBrk="1" latinLnBrk="0" hangingPunct="1">
      <a:defRPr sz="6912" kern="1200">
        <a:solidFill>
          <a:schemeClr val="tx1"/>
        </a:solidFill>
        <a:latin typeface="+mn-lt"/>
        <a:ea typeface="+mn-ea"/>
        <a:cs typeface="+mn-cs"/>
      </a:defRPr>
    </a:lvl3pPr>
    <a:lvl4pPr marL="5266944" algn="l" defTabSz="3511296" rtl="0" eaLnBrk="1" latinLnBrk="0" hangingPunct="1">
      <a:defRPr sz="6912" kern="1200">
        <a:solidFill>
          <a:schemeClr val="tx1"/>
        </a:solidFill>
        <a:latin typeface="+mn-lt"/>
        <a:ea typeface="+mn-ea"/>
        <a:cs typeface="+mn-cs"/>
      </a:defRPr>
    </a:lvl4pPr>
    <a:lvl5pPr marL="7022592" algn="l" defTabSz="3511296" rtl="0" eaLnBrk="1" latinLnBrk="0" hangingPunct="1">
      <a:defRPr sz="6912" kern="1200">
        <a:solidFill>
          <a:schemeClr val="tx1"/>
        </a:solidFill>
        <a:latin typeface="+mn-lt"/>
        <a:ea typeface="+mn-ea"/>
        <a:cs typeface="+mn-cs"/>
      </a:defRPr>
    </a:lvl5pPr>
    <a:lvl6pPr marL="8778240" algn="l" defTabSz="3511296" rtl="0" eaLnBrk="1" latinLnBrk="0" hangingPunct="1">
      <a:defRPr sz="6912" kern="1200">
        <a:solidFill>
          <a:schemeClr val="tx1"/>
        </a:solidFill>
        <a:latin typeface="+mn-lt"/>
        <a:ea typeface="+mn-ea"/>
        <a:cs typeface="+mn-cs"/>
      </a:defRPr>
    </a:lvl6pPr>
    <a:lvl7pPr marL="10533888" algn="l" defTabSz="3511296" rtl="0" eaLnBrk="1" latinLnBrk="0" hangingPunct="1">
      <a:defRPr sz="6912" kern="1200">
        <a:solidFill>
          <a:schemeClr val="tx1"/>
        </a:solidFill>
        <a:latin typeface="+mn-lt"/>
        <a:ea typeface="+mn-ea"/>
        <a:cs typeface="+mn-cs"/>
      </a:defRPr>
    </a:lvl7pPr>
    <a:lvl8pPr marL="12289536" algn="l" defTabSz="3511296" rtl="0" eaLnBrk="1" latinLnBrk="0" hangingPunct="1">
      <a:defRPr sz="6912" kern="1200">
        <a:solidFill>
          <a:schemeClr val="tx1"/>
        </a:solidFill>
        <a:latin typeface="+mn-lt"/>
        <a:ea typeface="+mn-ea"/>
        <a:cs typeface="+mn-cs"/>
      </a:defRPr>
    </a:lvl8pPr>
    <a:lvl9pPr marL="14045184" algn="l" defTabSz="3511296" rtl="0" eaLnBrk="1" latinLnBrk="0" hangingPunct="1">
      <a:defRPr sz="691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216"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D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0293" autoAdjust="0"/>
    <p:restoredTop sz="96370" autoAdjust="0"/>
  </p:normalViewPr>
  <p:slideViewPr>
    <p:cSldViewPr snapToGrid="0" snapToObjects="1">
      <p:cViewPr varScale="1">
        <p:scale>
          <a:sx n="27" d="100"/>
          <a:sy n="27" d="100"/>
        </p:scale>
        <p:origin x="906" y="162"/>
      </p:cViewPr>
      <p:guideLst>
        <p:guide orient="horz" pos="9216"/>
        <p:guide pos="13824"/>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1167574"/>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3901470" rtl="0" eaLnBrk="1" latinLnBrk="0" hangingPunct="1">
        <a:lnSpc>
          <a:spcPct val="90000"/>
        </a:lnSpc>
        <a:spcBef>
          <a:spcPct val="0"/>
        </a:spcBef>
        <a:buNone/>
        <a:defRPr sz="18773" kern="1200">
          <a:solidFill>
            <a:schemeClr val="tx1"/>
          </a:solidFill>
          <a:latin typeface="+mj-lt"/>
          <a:ea typeface="+mj-ea"/>
          <a:cs typeface="+mj-cs"/>
        </a:defRPr>
      </a:lvl1pPr>
    </p:titleStyle>
    <p:bodyStyle>
      <a:lvl1pPr marL="975368" indent="-975368" algn="l" defTabSz="3901470" rtl="0" eaLnBrk="1" latinLnBrk="0" hangingPunct="1">
        <a:lnSpc>
          <a:spcPct val="90000"/>
        </a:lnSpc>
        <a:spcBef>
          <a:spcPts val="4267"/>
        </a:spcBef>
        <a:buFont typeface="Arial" panose="020B0604020202020204" pitchFamily="34" charset="0"/>
        <a:buChar char="•"/>
        <a:defRPr sz="11947" kern="1200">
          <a:solidFill>
            <a:schemeClr val="tx1"/>
          </a:solidFill>
          <a:latin typeface="+mn-lt"/>
          <a:ea typeface="+mn-ea"/>
          <a:cs typeface="+mn-cs"/>
        </a:defRPr>
      </a:lvl1pPr>
      <a:lvl2pPr marL="2926103" indent="-975368" algn="l" defTabSz="3901470" rtl="0" eaLnBrk="1" latinLnBrk="0" hangingPunct="1">
        <a:lnSpc>
          <a:spcPct val="90000"/>
        </a:lnSpc>
        <a:spcBef>
          <a:spcPts val="2133"/>
        </a:spcBef>
        <a:buFont typeface="Arial" panose="020B0604020202020204" pitchFamily="34" charset="0"/>
        <a:buChar char="•"/>
        <a:defRPr sz="10240" kern="1200">
          <a:solidFill>
            <a:schemeClr val="tx1"/>
          </a:solidFill>
          <a:latin typeface="+mn-lt"/>
          <a:ea typeface="+mn-ea"/>
          <a:cs typeface="+mn-cs"/>
        </a:defRPr>
      </a:lvl2pPr>
      <a:lvl3pPr marL="4876838" indent="-975368" algn="l" defTabSz="3901470" rtl="0" eaLnBrk="1" latinLnBrk="0" hangingPunct="1">
        <a:lnSpc>
          <a:spcPct val="90000"/>
        </a:lnSpc>
        <a:spcBef>
          <a:spcPts val="2133"/>
        </a:spcBef>
        <a:buFont typeface="Arial" panose="020B0604020202020204" pitchFamily="34" charset="0"/>
        <a:buChar char="•"/>
        <a:defRPr sz="8533" kern="1200">
          <a:solidFill>
            <a:schemeClr val="tx1"/>
          </a:solidFill>
          <a:latin typeface="+mn-lt"/>
          <a:ea typeface="+mn-ea"/>
          <a:cs typeface="+mn-cs"/>
        </a:defRPr>
      </a:lvl3pPr>
      <a:lvl4pPr marL="6827573" indent="-975368" algn="l" defTabSz="3901470" rtl="0" eaLnBrk="1" latinLnBrk="0" hangingPunct="1">
        <a:lnSpc>
          <a:spcPct val="90000"/>
        </a:lnSpc>
        <a:spcBef>
          <a:spcPts val="2133"/>
        </a:spcBef>
        <a:buFont typeface="Arial" panose="020B0604020202020204" pitchFamily="34" charset="0"/>
        <a:buChar char="•"/>
        <a:defRPr sz="7680" kern="1200">
          <a:solidFill>
            <a:schemeClr val="tx1"/>
          </a:solidFill>
          <a:latin typeface="+mn-lt"/>
          <a:ea typeface="+mn-ea"/>
          <a:cs typeface="+mn-cs"/>
        </a:defRPr>
      </a:lvl4pPr>
      <a:lvl5pPr marL="8778309" indent="-975368" algn="l" defTabSz="3901470" rtl="0" eaLnBrk="1" latinLnBrk="0" hangingPunct="1">
        <a:lnSpc>
          <a:spcPct val="90000"/>
        </a:lnSpc>
        <a:spcBef>
          <a:spcPts val="2133"/>
        </a:spcBef>
        <a:buFont typeface="Arial" panose="020B0604020202020204" pitchFamily="34" charset="0"/>
        <a:buChar char="•"/>
        <a:defRPr sz="7680" kern="1200">
          <a:solidFill>
            <a:schemeClr val="tx1"/>
          </a:solidFill>
          <a:latin typeface="+mn-lt"/>
          <a:ea typeface="+mn-ea"/>
          <a:cs typeface="+mn-cs"/>
        </a:defRPr>
      </a:lvl5pPr>
      <a:lvl6pPr marL="10729044" indent="-975368" algn="l" defTabSz="3901470" rtl="0" eaLnBrk="1" latinLnBrk="0" hangingPunct="1">
        <a:lnSpc>
          <a:spcPct val="90000"/>
        </a:lnSpc>
        <a:spcBef>
          <a:spcPts val="2133"/>
        </a:spcBef>
        <a:buFont typeface="Arial" panose="020B0604020202020204" pitchFamily="34" charset="0"/>
        <a:buChar char="•"/>
        <a:defRPr sz="7680" kern="1200">
          <a:solidFill>
            <a:schemeClr val="tx1"/>
          </a:solidFill>
          <a:latin typeface="+mn-lt"/>
          <a:ea typeface="+mn-ea"/>
          <a:cs typeface="+mn-cs"/>
        </a:defRPr>
      </a:lvl6pPr>
      <a:lvl7pPr marL="12679779" indent="-975368" algn="l" defTabSz="3901470" rtl="0" eaLnBrk="1" latinLnBrk="0" hangingPunct="1">
        <a:lnSpc>
          <a:spcPct val="90000"/>
        </a:lnSpc>
        <a:spcBef>
          <a:spcPts val="2133"/>
        </a:spcBef>
        <a:buFont typeface="Arial" panose="020B0604020202020204" pitchFamily="34" charset="0"/>
        <a:buChar char="•"/>
        <a:defRPr sz="7680" kern="1200">
          <a:solidFill>
            <a:schemeClr val="tx1"/>
          </a:solidFill>
          <a:latin typeface="+mn-lt"/>
          <a:ea typeface="+mn-ea"/>
          <a:cs typeface="+mn-cs"/>
        </a:defRPr>
      </a:lvl7pPr>
      <a:lvl8pPr marL="14630514" indent="-975368" algn="l" defTabSz="3901470" rtl="0" eaLnBrk="1" latinLnBrk="0" hangingPunct="1">
        <a:lnSpc>
          <a:spcPct val="90000"/>
        </a:lnSpc>
        <a:spcBef>
          <a:spcPts val="2133"/>
        </a:spcBef>
        <a:buFont typeface="Arial" panose="020B0604020202020204" pitchFamily="34" charset="0"/>
        <a:buChar char="•"/>
        <a:defRPr sz="7680" kern="1200">
          <a:solidFill>
            <a:schemeClr val="tx1"/>
          </a:solidFill>
          <a:latin typeface="+mn-lt"/>
          <a:ea typeface="+mn-ea"/>
          <a:cs typeface="+mn-cs"/>
        </a:defRPr>
      </a:lvl8pPr>
      <a:lvl9pPr marL="16581250" indent="-975368" algn="l" defTabSz="3901470" rtl="0" eaLnBrk="1" latinLnBrk="0" hangingPunct="1">
        <a:lnSpc>
          <a:spcPct val="90000"/>
        </a:lnSpc>
        <a:spcBef>
          <a:spcPts val="2133"/>
        </a:spcBef>
        <a:buFont typeface="Arial" panose="020B0604020202020204" pitchFamily="34" charset="0"/>
        <a:buChar char="•"/>
        <a:defRPr sz="7680" kern="1200">
          <a:solidFill>
            <a:schemeClr val="tx1"/>
          </a:solidFill>
          <a:latin typeface="+mn-lt"/>
          <a:ea typeface="+mn-ea"/>
          <a:cs typeface="+mn-cs"/>
        </a:defRPr>
      </a:lvl9pPr>
    </p:bodyStyle>
    <p:otherStyle>
      <a:defPPr>
        <a:defRPr lang="en-US"/>
      </a:defPPr>
      <a:lvl1pPr marL="0" algn="l" defTabSz="3901470" rtl="0" eaLnBrk="1" latinLnBrk="0" hangingPunct="1">
        <a:defRPr sz="7680" kern="1200">
          <a:solidFill>
            <a:schemeClr val="tx1"/>
          </a:solidFill>
          <a:latin typeface="+mn-lt"/>
          <a:ea typeface="+mn-ea"/>
          <a:cs typeface="+mn-cs"/>
        </a:defRPr>
      </a:lvl1pPr>
      <a:lvl2pPr marL="1950735" algn="l" defTabSz="3901470" rtl="0" eaLnBrk="1" latinLnBrk="0" hangingPunct="1">
        <a:defRPr sz="7680" kern="1200">
          <a:solidFill>
            <a:schemeClr val="tx1"/>
          </a:solidFill>
          <a:latin typeface="+mn-lt"/>
          <a:ea typeface="+mn-ea"/>
          <a:cs typeface="+mn-cs"/>
        </a:defRPr>
      </a:lvl2pPr>
      <a:lvl3pPr marL="3901470" algn="l" defTabSz="3901470" rtl="0" eaLnBrk="1" latinLnBrk="0" hangingPunct="1">
        <a:defRPr sz="7680" kern="1200">
          <a:solidFill>
            <a:schemeClr val="tx1"/>
          </a:solidFill>
          <a:latin typeface="+mn-lt"/>
          <a:ea typeface="+mn-ea"/>
          <a:cs typeface="+mn-cs"/>
        </a:defRPr>
      </a:lvl3pPr>
      <a:lvl4pPr marL="5852206" algn="l" defTabSz="3901470" rtl="0" eaLnBrk="1" latinLnBrk="0" hangingPunct="1">
        <a:defRPr sz="7680" kern="1200">
          <a:solidFill>
            <a:schemeClr val="tx1"/>
          </a:solidFill>
          <a:latin typeface="+mn-lt"/>
          <a:ea typeface="+mn-ea"/>
          <a:cs typeface="+mn-cs"/>
        </a:defRPr>
      </a:lvl4pPr>
      <a:lvl5pPr marL="7802941" algn="l" defTabSz="3901470" rtl="0" eaLnBrk="1" latinLnBrk="0" hangingPunct="1">
        <a:defRPr sz="7680" kern="1200">
          <a:solidFill>
            <a:schemeClr val="tx1"/>
          </a:solidFill>
          <a:latin typeface="+mn-lt"/>
          <a:ea typeface="+mn-ea"/>
          <a:cs typeface="+mn-cs"/>
        </a:defRPr>
      </a:lvl5pPr>
      <a:lvl6pPr marL="9753676" algn="l" defTabSz="3901470" rtl="0" eaLnBrk="1" latinLnBrk="0" hangingPunct="1">
        <a:defRPr sz="7680" kern="1200">
          <a:solidFill>
            <a:schemeClr val="tx1"/>
          </a:solidFill>
          <a:latin typeface="+mn-lt"/>
          <a:ea typeface="+mn-ea"/>
          <a:cs typeface="+mn-cs"/>
        </a:defRPr>
      </a:lvl6pPr>
      <a:lvl7pPr marL="11704411" algn="l" defTabSz="3901470" rtl="0" eaLnBrk="1" latinLnBrk="0" hangingPunct="1">
        <a:defRPr sz="7680" kern="1200">
          <a:solidFill>
            <a:schemeClr val="tx1"/>
          </a:solidFill>
          <a:latin typeface="+mn-lt"/>
          <a:ea typeface="+mn-ea"/>
          <a:cs typeface="+mn-cs"/>
        </a:defRPr>
      </a:lvl7pPr>
      <a:lvl8pPr marL="13655147" algn="l" defTabSz="3901470" rtl="0" eaLnBrk="1" latinLnBrk="0" hangingPunct="1">
        <a:defRPr sz="7680" kern="1200">
          <a:solidFill>
            <a:schemeClr val="tx1"/>
          </a:solidFill>
          <a:latin typeface="+mn-lt"/>
          <a:ea typeface="+mn-ea"/>
          <a:cs typeface="+mn-cs"/>
        </a:defRPr>
      </a:lvl8pPr>
      <a:lvl9pPr marL="15605882" algn="l" defTabSz="3901470" rtl="0" eaLnBrk="1" latinLnBrk="0" hangingPunct="1">
        <a:defRPr sz="76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345D28B9-6378-4B62-948B-B013996FE4AA}"/>
              </a:ext>
            </a:extLst>
          </p:cNvPr>
          <p:cNvSpPr txBox="1"/>
          <p:nvPr/>
        </p:nvSpPr>
        <p:spPr>
          <a:xfrm>
            <a:off x="22405809" y="20238521"/>
            <a:ext cx="18342864" cy="3847207"/>
          </a:xfrm>
          <a:prstGeom prst="rect">
            <a:avLst/>
          </a:prstGeom>
          <a:noFill/>
          <a:ln>
            <a:noFill/>
          </a:ln>
        </p:spPr>
        <p:txBody>
          <a:bodyPr wrap="square" rtlCol="0">
            <a:spAutoFit/>
          </a:bodyPr>
          <a:lstStyle/>
          <a:p>
            <a:r>
              <a:rPr lang="en-US" sz="4800" b="1" dirty="0">
                <a:ln>
                  <a:noFill/>
                  <a:prstDash val="dot"/>
                </a:ln>
                <a:latin typeface="Arial"/>
                <a:cs typeface="Arial"/>
              </a:rPr>
              <a:t>Beta Test</a:t>
            </a:r>
          </a:p>
          <a:p>
            <a:pPr marL="457200" indent="-457200">
              <a:buFont typeface="Arial" panose="020B0604020202020204" pitchFamily="34" charset="0"/>
              <a:buChar char="•"/>
            </a:pPr>
            <a:r>
              <a:rPr lang="en-US" sz="2800" dirty="0">
                <a:ln>
                  <a:noFill/>
                  <a:prstDash val="dot"/>
                </a:ln>
                <a:latin typeface="Arial"/>
                <a:cs typeface="Arial"/>
              </a:rPr>
              <a:t>Using funds from the Mark A. Sternheimer Senior Design Award, we purchased 80 tags and conducted a small beta test with students on campus.</a:t>
            </a:r>
          </a:p>
          <a:p>
            <a:pPr marL="457200" indent="-457200">
              <a:buFont typeface="Arial" panose="020B0604020202020204" pitchFamily="34" charset="0"/>
              <a:buChar char="•"/>
            </a:pPr>
            <a:r>
              <a:rPr lang="en-US" sz="2800" dirty="0">
                <a:ln>
                  <a:noFill/>
                  <a:prstDash val="dot"/>
                </a:ln>
                <a:latin typeface="Arial"/>
                <a:cs typeface="Arial"/>
              </a:rPr>
              <a:t>User feedback from the beta test was used to identify bugs, improve usability of the interface, and plan future features.</a:t>
            </a:r>
          </a:p>
          <a:p>
            <a:pPr marL="457200" indent="-457200">
              <a:buFont typeface="Arial" panose="020B0604020202020204" pitchFamily="34" charset="0"/>
              <a:buChar char="•"/>
            </a:pPr>
            <a:r>
              <a:rPr lang="en-US" sz="2800" dirty="0">
                <a:ln>
                  <a:noFill/>
                  <a:prstDash val="dot"/>
                </a:ln>
                <a:latin typeface="Arial"/>
                <a:cs typeface="Arial"/>
              </a:rPr>
              <a:t>Load testing by increasing the number of beta testers helped identify improvements to our database design.</a:t>
            </a:r>
          </a:p>
          <a:p>
            <a:pPr marL="457200" indent="-457200">
              <a:buFont typeface="Arial" panose="020B0604020202020204" pitchFamily="34" charset="0"/>
              <a:buChar char="•"/>
            </a:pPr>
            <a:endParaRPr lang="en-US" sz="2800" dirty="0">
              <a:ln>
                <a:noFill/>
                <a:prstDash val="dot"/>
              </a:ln>
              <a:latin typeface="Arial"/>
              <a:cs typeface="Arial"/>
            </a:endParaRPr>
          </a:p>
          <a:p>
            <a:pPr marL="457200" indent="-457200">
              <a:buFont typeface="Arial" panose="020B0604020202020204" pitchFamily="34" charset="0"/>
              <a:buChar char="•"/>
            </a:pPr>
            <a:r>
              <a:rPr lang="en-US" sz="2800" dirty="0">
                <a:ln>
                  <a:noFill/>
                  <a:prstDash val="dot"/>
                </a:ln>
                <a:latin typeface="Arial"/>
                <a:cs typeface="Arial"/>
              </a:rPr>
              <a:t>Knowledge gained from the test, as well as the code we produced, may be used in future research projects.</a:t>
            </a:r>
          </a:p>
        </p:txBody>
      </p:sp>
      <p:sp>
        <p:nvSpPr>
          <p:cNvPr id="8" name="TextBox 7"/>
          <p:cNvSpPr txBox="1"/>
          <p:nvPr/>
        </p:nvSpPr>
        <p:spPr>
          <a:xfrm>
            <a:off x="22405809" y="8503920"/>
            <a:ext cx="18344636" cy="3847207"/>
          </a:xfrm>
          <a:prstGeom prst="rect">
            <a:avLst/>
          </a:prstGeom>
          <a:noFill/>
        </p:spPr>
        <p:txBody>
          <a:bodyPr wrap="square" rtlCol="0">
            <a:spAutoFit/>
          </a:bodyPr>
          <a:lstStyle/>
          <a:p>
            <a:r>
              <a:rPr lang="en-US" sz="4800" b="1" dirty="0">
                <a:latin typeface="Arial"/>
                <a:cs typeface="Arial"/>
              </a:rPr>
              <a:t>Goals</a:t>
            </a:r>
          </a:p>
          <a:p>
            <a:pPr marL="457200" indent="-457200">
              <a:buFont typeface="Arial" panose="020B0604020202020204" pitchFamily="34" charset="0"/>
              <a:buChar char="•"/>
            </a:pPr>
            <a:r>
              <a:rPr lang="en-US" sz="2800" dirty="0">
                <a:latin typeface="Arial"/>
                <a:cs typeface="Arial"/>
              </a:rPr>
              <a:t>Design an open-source alternative to commercial item-tracking products such as </a:t>
            </a:r>
            <a:r>
              <a:rPr lang="en-US" sz="2800" i="1" dirty="0">
                <a:latin typeface="Arial"/>
                <a:cs typeface="Arial"/>
              </a:rPr>
              <a:t>Tile</a:t>
            </a:r>
            <a:r>
              <a:rPr lang="en-US" sz="2800" dirty="0">
                <a:latin typeface="Arial"/>
                <a:cs typeface="Arial"/>
              </a:rPr>
              <a:t> and </a:t>
            </a:r>
            <a:r>
              <a:rPr lang="en-US" sz="2800" i="1" dirty="0" err="1">
                <a:latin typeface="Arial"/>
                <a:cs typeface="Arial"/>
              </a:rPr>
              <a:t>TrackR</a:t>
            </a:r>
            <a:r>
              <a:rPr lang="en-US" sz="2800" i="1" dirty="0">
                <a:latin typeface="Arial"/>
                <a:cs typeface="Arial"/>
              </a:rPr>
              <a:t>,</a:t>
            </a:r>
            <a:r>
              <a:rPr lang="en-US" sz="2800" dirty="0">
                <a:latin typeface="Arial"/>
                <a:cs typeface="Arial"/>
              </a:rPr>
              <a:t> which use Bluetooth Low Energy (BLE) tags to track and locate lost items.</a:t>
            </a:r>
          </a:p>
          <a:p>
            <a:pPr marL="457200" indent="-457200">
              <a:buFont typeface="Arial" panose="020B0604020202020204" pitchFamily="34" charset="0"/>
              <a:buChar char="•"/>
            </a:pPr>
            <a:endParaRPr lang="en-US" sz="2800" dirty="0">
              <a:latin typeface="Arial"/>
              <a:cs typeface="Arial"/>
            </a:endParaRPr>
          </a:p>
          <a:p>
            <a:pPr marL="457200" indent="-457200">
              <a:buFont typeface="Arial" panose="020B0604020202020204" pitchFamily="34" charset="0"/>
              <a:buChar char="•"/>
            </a:pPr>
            <a:r>
              <a:rPr lang="en-US" sz="2800" dirty="0">
                <a:latin typeface="Arial"/>
                <a:cs typeface="Arial"/>
              </a:rPr>
              <a:t>Develop both an Android and iOS app in parallel.</a:t>
            </a:r>
          </a:p>
          <a:p>
            <a:pPr marL="457200" indent="-457200">
              <a:buFont typeface="Arial" panose="020B0604020202020204" pitchFamily="34" charset="0"/>
              <a:buChar char="•"/>
            </a:pPr>
            <a:r>
              <a:rPr lang="en-US" sz="2800" dirty="0">
                <a:latin typeface="Arial"/>
                <a:cs typeface="Arial"/>
              </a:rPr>
              <a:t>Customize the system to the needs of university and corporate campuses.</a:t>
            </a:r>
          </a:p>
          <a:p>
            <a:pPr marL="457200" indent="-457200">
              <a:buFont typeface="Arial" panose="020B0604020202020204" pitchFamily="34" charset="0"/>
              <a:buChar char="•"/>
            </a:pPr>
            <a:r>
              <a:rPr lang="en-US" sz="2800" dirty="0">
                <a:latin typeface="Arial"/>
                <a:cs typeface="Arial"/>
              </a:rPr>
              <a:t>Partner with the VCU Police Department to address the needs of campus security departments.</a:t>
            </a:r>
          </a:p>
          <a:p>
            <a:pPr marL="457200" indent="-457200">
              <a:buFont typeface="Arial" panose="020B0604020202020204" pitchFamily="34" charset="0"/>
              <a:buChar char="•"/>
            </a:pPr>
            <a:r>
              <a:rPr lang="en-US" sz="2800" dirty="0">
                <a:latin typeface="Arial"/>
                <a:cs typeface="Arial"/>
              </a:rPr>
              <a:t>Prioritize security and privacy of users, offering a more transparent product than most commercial alternatives. </a:t>
            </a:r>
          </a:p>
        </p:txBody>
      </p:sp>
      <p:sp>
        <p:nvSpPr>
          <p:cNvPr id="13" name="TextBox 12"/>
          <p:cNvSpPr txBox="1"/>
          <p:nvPr/>
        </p:nvSpPr>
        <p:spPr>
          <a:xfrm>
            <a:off x="3140755" y="3321999"/>
            <a:ext cx="37609689" cy="3447098"/>
          </a:xfrm>
          <a:prstGeom prst="rect">
            <a:avLst/>
          </a:prstGeom>
          <a:noFill/>
        </p:spPr>
        <p:txBody>
          <a:bodyPr wrap="square" rtlCol="0">
            <a:spAutoFit/>
          </a:bodyPr>
          <a:lstStyle/>
          <a:p>
            <a:r>
              <a:rPr lang="en-US" sz="11000" b="1" dirty="0">
                <a:latin typeface="Arial"/>
                <a:cs typeface="Arial"/>
              </a:rPr>
              <a:t>Campus Bluetooth Tag Network</a:t>
            </a:r>
          </a:p>
          <a:p>
            <a:endParaRPr lang="en-US" sz="2400" b="1" dirty="0">
              <a:latin typeface="Arial"/>
              <a:cs typeface="Arial"/>
            </a:endParaRPr>
          </a:p>
          <a:p>
            <a:r>
              <a:rPr lang="en-US" sz="3600" b="1" dirty="0">
                <a:solidFill>
                  <a:srgbClr val="3C3C3B"/>
                </a:solidFill>
                <a:latin typeface="Arial"/>
                <a:cs typeface="Arial"/>
              </a:rPr>
              <a:t>Team members: </a:t>
            </a:r>
            <a:r>
              <a:rPr lang="en-US" sz="3600" dirty="0">
                <a:solidFill>
                  <a:srgbClr val="3C3C3B"/>
                </a:solidFill>
                <a:latin typeface="Arial"/>
                <a:cs typeface="Arial"/>
              </a:rPr>
              <a:t>Nicholas Bennett, Jordan Mays-Rowland, Justin Yirka  |  </a:t>
            </a:r>
            <a:r>
              <a:rPr lang="en-US" sz="3600" b="1" dirty="0">
                <a:solidFill>
                  <a:srgbClr val="3C3C3B"/>
                </a:solidFill>
                <a:latin typeface="Arial"/>
                <a:cs typeface="Arial"/>
              </a:rPr>
              <a:t>Faculty adviser: </a:t>
            </a:r>
            <a:r>
              <a:rPr lang="en-US" sz="3600" dirty="0" err="1">
                <a:solidFill>
                  <a:srgbClr val="3C3C3B"/>
                </a:solidFill>
                <a:latin typeface="Arial"/>
                <a:cs typeface="Arial"/>
              </a:rPr>
              <a:t>Eyuphan</a:t>
            </a:r>
            <a:r>
              <a:rPr lang="en-US" sz="3600" dirty="0">
                <a:solidFill>
                  <a:srgbClr val="3C3C3B"/>
                </a:solidFill>
                <a:latin typeface="Arial"/>
                <a:cs typeface="Arial"/>
              </a:rPr>
              <a:t> </a:t>
            </a:r>
            <a:r>
              <a:rPr lang="en-US" sz="3600" dirty="0" err="1">
                <a:solidFill>
                  <a:srgbClr val="3C3C3B"/>
                </a:solidFill>
                <a:latin typeface="Arial"/>
                <a:cs typeface="Arial"/>
              </a:rPr>
              <a:t>Bulut</a:t>
            </a:r>
            <a:r>
              <a:rPr lang="en-US" sz="3600" dirty="0">
                <a:solidFill>
                  <a:srgbClr val="3C3C3B"/>
                </a:solidFill>
                <a:latin typeface="Arial"/>
                <a:cs typeface="Arial"/>
              </a:rPr>
              <a:t>, Ph.D.  |  </a:t>
            </a:r>
            <a:r>
              <a:rPr lang="en-US" sz="3600" b="1" dirty="0">
                <a:solidFill>
                  <a:srgbClr val="3C3C3B"/>
                </a:solidFill>
                <a:latin typeface="Arial"/>
                <a:cs typeface="Arial"/>
              </a:rPr>
              <a:t>Mentor:</a:t>
            </a:r>
            <a:r>
              <a:rPr lang="en-US" sz="3600" dirty="0">
                <a:solidFill>
                  <a:srgbClr val="3C3C3B"/>
                </a:solidFill>
                <a:latin typeface="Arial"/>
                <a:cs typeface="Arial"/>
              </a:rPr>
              <a:t> </a:t>
            </a:r>
            <a:r>
              <a:rPr lang="en-US" sz="3600" dirty="0" err="1">
                <a:solidFill>
                  <a:srgbClr val="3C3C3B"/>
                </a:solidFill>
                <a:latin typeface="Arial"/>
                <a:cs typeface="Arial"/>
              </a:rPr>
              <a:t>Eyuphan</a:t>
            </a:r>
            <a:r>
              <a:rPr lang="en-US" sz="3600" dirty="0">
                <a:solidFill>
                  <a:srgbClr val="3C3C3B"/>
                </a:solidFill>
                <a:latin typeface="Arial"/>
                <a:cs typeface="Arial"/>
              </a:rPr>
              <a:t> </a:t>
            </a:r>
            <a:r>
              <a:rPr lang="en-US" sz="3600" dirty="0" err="1">
                <a:solidFill>
                  <a:srgbClr val="3C3C3B"/>
                </a:solidFill>
                <a:latin typeface="Arial"/>
                <a:cs typeface="Arial"/>
              </a:rPr>
              <a:t>Bulut</a:t>
            </a:r>
            <a:r>
              <a:rPr lang="en-US" sz="3600" dirty="0">
                <a:solidFill>
                  <a:srgbClr val="3C3C3B"/>
                </a:solidFill>
                <a:latin typeface="Arial"/>
                <a:cs typeface="Arial"/>
              </a:rPr>
              <a:t>, Ph.D.</a:t>
            </a:r>
          </a:p>
          <a:p>
            <a:r>
              <a:rPr lang="en-US" sz="4800" dirty="0">
                <a:latin typeface="Arial"/>
                <a:cs typeface="Arial"/>
              </a:rPr>
              <a:t> </a:t>
            </a:r>
            <a:r>
              <a:rPr lang="en-US" sz="4800" b="1" dirty="0">
                <a:latin typeface="Arial"/>
                <a:cs typeface="Arial"/>
              </a:rPr>
              <a:t> </a:t>
            </a:r>
          </a:p>
        </p:txBody>
      </p:sp>
      <p:cxnSp>
        <p:nvCxnSpPr>
          <p:cNvPr id="14" name="Straight Connector 13"/>
          <p:cNvCxnSpPr/>
          <p:nvPr/>
        </p:nvCxnSpPr>
        <p:spPr>
          <a:xfrm>
            <a:off x="3140755" y="7346374"/>
            <a:ext cx="37609689" cy="0"/>
          </a:xfrm>
          <a:prstGeom prst="line">
            <a:avLst/>
          </a:prstGeom>
          <a:ln>
            <a:solidFill>
              <a:srgbClr val="3C3C3B"/>
            </a:solidFill>
            <a:prstDash val="dot"/>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8335901" y="604467"/>
            <a:ext cx="3801979" cy="1156022"/>
          </a:xfrm>
          <a:prstGeom prst="rect">
            <a:avLst/>
          </a:prstGeom>
          <a:noFill/>
        </p:spPr>
        <p:txBody>
          <a:bodyPr wrap="square" rtlCol="0">
            <a:spAutoFit/>
          </a:bodyPr>
          <a:lstStyle/>
          <a:p>
            <a:r>
              <a:rPr lang="en-US" dirty="0">
                <a:solidFill>
                  <a:schemeClr val="bg1"/>
                </a:solidFill>
                <a:latin typeface="Arial" charset="0"/>
                <a:ea typeface="Arial" charset="0"/>
                <a:cs typeface="Arial" charset="0"/>
              </a:rPr>
              <a:t>317</a:t>
            </a:r>
          </a:p>
        </p:txBody>
      </p:sp>
      <p:pic>
        <p:nvPicPr>
          <p:cNvPr id="3" name="Picture 2">
            <a:extLst>
              <a:ext uri="{FF2B5EF4-FFF2-40B4-BE49-F238E27FC236}">
                <a16:creationId xmlns:a16="http://schemas.microsoft.com/office/drawing/2014/main" id="{18DB438D-58E5-416E-86A7-D81FCC4451B9}"/>
              </a:ext>
            </a:extLst>
          </p:cNvPr>
          <p:cNvPicPr>
            <a:picLocks noChangeAspect="1"/>
          </p:cNvPicPr>
          <p:nvPr/>
        </p:nvPicPr>
        <p:blipFill>
          <a:blip r:embed="rId2"/>
          <a:stretch>
            <a:fillRect/>
          </a:stretch>
        </p:blipFill>
        <p:spPr>
          <a:xfrm>
            <a:off x="34371614" y="2420513"/>
            <a:ext cx="8457128" cy="6513547"/>
          </a:xfrm>
          <a:prstGeom prst="rect">
            <a:avLst/>
          </a:prstGeom>
        </p:spPr>
      </p:pic>
      <p:pic>
        <p:nvPicPr>
          <p:cNvPr id="4" name="Picture 3">
            <a:extLst>
              <a:ext uri="{FF2B5EF4-FFF2-40B4-BE49-F238E27FC236}">
                <a16:creationId xmlns:a16="http://schemas.microsoft.com/office/drawing/2014/main" id="{0D801509-1C01-423F-952A-72A1532AB302}"/>
              </a:ext>
            </a:extLst>
          </p:cNvPr>
          <p:cNvPicPr>
            <a:picLocks noChangeAspect="1"/>
          </p:cNvPicPr>
          <p:nvPr/>
        </p:nvPicPr>
        <p:blipFill rotWithShape="1">
          <a:blip r:embed="rId3"/>
          <a:srcRect l="26425" t="22914" r="25031" b="26279"/>
          <a:stretch/>
        </p:blipFill>
        <p:spPr>
          <a:xfrm>
            <a:off x="28649172" y="3166542"/>
            <a:ext cx="2865065" cy="2141791"/>
          </a:xfrm>
          <a:prstGeom prst="rect">
            <a:avLst/>
          </a:prstGeom>
        </p:spPr>
      </p:pic>
      <p:sp>
        <p:nvSpPr>
          <p:cNvPr id="22" name="TextBox 21">
            <a:extLst>
              <a:ext uri="{FF2B5EF4-FFF2-40B4-BE49-F238E27FC236}">
                <a16:creationId xmlns:a16="http://schemas.microsoft.com/office/drawing/2014/main" id="{3AE668AE-3BE1-47CA-99AA-6E4D66FC6D84}"/>
              </a:ext>
            </a:extLst>
          </p:cNvPr>
          <p:cNvSpPr txBox="1"/>
          <p:nvPr/>
        </p:nvSpPr>
        <p:spPr>
          <a:xfrm>
            <a:off x="22405809" y="25253999"/>
            <a:ext cx="5124841" cy="830997"/>
          </a:xfrm>
          <a:prstGeom prst="rect">
            <a:avLst/>
          </a:prstGeom>
          <a:noFill/>
        </p:spPr>
        <p:txBody>
          <a:bodyPr wrap="square" rtlCol="0">
            <a:spAutoFit/>
          </a:bodyPr>
          <a:lstStyle/>
          <a:p>
            <a:r>
              <a:rPr lang="en-US" sz="4800" b="1" dirty="0">
                <a:ln>
                  <a:noFill/>
                  <a:prstDash val="dot"/>
                </a:ln>
                <a:latin typeface="Arial"/>
                <a:cs typeface="Arial"/>
              </a:rPr>
              <a:t>Developed with:</a:t>
            </a:r>
            <a:endParaRPr lang="en-US" sz="2800" dirty="0">
              <a:ln>
                <a:noFill/>
                <a:prstDash val="dot"/>
              </a:ln>
              <a:latin typeface="Arial"/>
              <a:cs typeface="Arial"/>
            </a:endParaRPr>
          </a:p>
        </p:txBody>
      </p:sp>
      <p:pic>
        <p:nvPicPr>
          <p:cNvPr id="24" name="Picture 23">
            <a:extLst>
              <a:ext uri="{FF2B5EF4-FFF2-40B4-BE49-F238E27FC236}">
                <a16:creationId xmlns:a16="http://schemas.microsoft.com/office/drawing/2014/main" id="{E6FBC7FB-EFF3-400D-83EE-C3B548D67BCF}"/>
              </a:ext>
            </a:extLst>
          </p:cNvPr>
          <p:cNvPicPr>
            <a:picLocks noChangeAspect="1"/>
          </p:cNvPicPr>
          <p:nvPr/>
        </p:nvPicPr>
        <p:blipFill>
          <a:blip r:embed="rId4"/>
          <a:stretch>
            <a:fillRect/>
          </a:stretch>
        </p:blipFill>
        <p:spPr>
          <a:xfrm>
            <a:off x="3140755" y="11667744"/>
            <a:ext cx="3336983" cy="6172200"/>
          </a:xfrm>
          <a:prstGeom prst="rect">
            <a:avLst/>
          </a:prstGeom>
        </p:spPr>
      </p:pic>
      <p:pic>
        <p:nvPicPr>
          <p:cNvPr id="26" name="Picture 25">
            <a:extLst>
              <a:ext uri="{FF2B5EF4-FFF2-40B4-BE49-F238E27FC236}">
                <a16:creationId xmlns:a16="http://schemas.microsoft.com/office/drawing/2014/main" id="{47D5C419-A7AA-429F-B5EF-976BE46BF10C}"/>
              </a:ext>
            </a:extLst>
          </p:cNvPr>
          <p:cNvPicPr>
            <a:picLocks noChangeAspect="1"/>
          </p:cNvPicPr>
          <p:nvPr/>
        </p:nvPicPr>
        <p:blipFill>
          <a:blip r:embed="rId5"/>
          <a:stretch>
            <a:fillRect/>
          </a:stretch>
        </p:blipFill>
        <p:spPr>
          <a:xfrm>
            <a:off x="12689138" y="17912002"/>
            <a:ext cx="3336982" cy="6172200"/>
          </a:xfrm>
          <a:prstGeom prst="rect">
            <a:avLst/>
          </a:prstGeom>
        </p:spPr>
      </p:pic>
      <p:pic>
        <p:nvPicPr>
          <p:cNvPr id="1026" name="Picture 2" descr="https://sc01.alicdn.com/kf/HTB1UZs0SFXXXXbHXFXX760XFXXXb/Official-Raspberry-Pi-Zero-W-Case-RPI.png">
            <a:extLst>
              <a:ext uri="{FF2B5EF4-FFF2-40B4-BE49-F238E27FC236}">
                <a16:creationId xmlns:a16="http://schemas.microsoft.com/office/drawing/2014/main" id="{FA58E7D6-5FFA-4235-8514-781198195F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58" t="8654" r="2650" b="15247"/>
          <a:stretch/>
        </p:blipFill>
        <p:spPr bwMode="auto">
          <a:xfrm>
            <a:off x="13840973" y="12048085"/>
            <a:ext cx="5089918" cy="3920899"/>
          </a:xfrm>
          <a:prstGeom prst="rect">
            <a:avLst/>
          </a:prstGeom>
          <a:noFill/>
          <a:extLst>
            <a:ext uri="{909E8E84-426E-40DD-AFC4-6F175D3DCCD1}">
              <a14:hiddenFill xmlns:a14="http://schemas.microsoft.com/office/drawing/2010/main">
                <a:solidFill>
                  <a:srgbClr val="FFFFFF"/>
                </a:solidFill>
              </a14:hiddenFill>
            </a:ext>
          </a:extLst>
        </p:spPr>
      </p:pic>
      <p:sp>
        <p:nvSpPr>
          <p:cNvPr id="23" name="Cloud 22">
            <a:extLst>
              <a:ext uri="{FF2B5EF4-FFF2-40B4-BE49-F238E27FC236}">
                <a16:creationId xmlns:a16="http://schemas.microsoft.com/office/drawing/2014/main" id="{2FACD2ED-138E-4A66-9CFE-6DDDD6272390}"/>
              </a:ext>
            </a:extLst>
          </p:cNvPr>
          <p:cNvSpPr/>
          <p:nvPr/>
        </p:nvSpPr>
        <p:spPr>
          <a:xfrm>
            <a:off x="3140755" y="20717328"/>
            <a:ext cx="5981648" cy="2964538"/>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30B1C0B-6151-41C1-939D-22E6F4CBF351}"/>
              </a:ext>
            </a:extLst>
          </p:cNvPr>
          <p:cNvSpPr txBox="1"/>
          <p:nvPr/>
        </p:nvSpPr>
        <p:spPr>
          <a:xfrm>
            <a:off x="3315183" y="20954308"/>
            <a:ext cx="5250899" cy="2246769"/>
          </a:xfrm>
          <a:prstGeom prst="rect">
            <a:avLst/>
          </a:prstGeom>
          <a:noFill/>
          <a:ln>
            <a:noFill/>
          </a:ln>
        </p:spPr>
        <p:txBody>
          <a:bodyPr wrap="square" rtlCol="0">
            <a:spAutoFit/>
          </a:bodyPr>
          <a:lstStyle/>
          <a:p>
            <a:pPr algn="ctr"/>
            <a:r>
              <a:rPr lang="en-US" sz="2800" b="1" dirty="0">
                <a:latin typeface="Arial"/>
                <a:cs typeface="Arial"/>
              </a:rPr>
              <a:t>Cloud</a:t>
            </a:r>
            <a:endParaRPr lang="en-US" sz="2800" dirty="0">
              <a:latin typeface="Arial"/>
              <a:cs typeface="Arial"/>
            </a:endParaRPr>
          </a:p>
          <a:p>
            <a:pPr marL="457200" indent="-457200" algn="ctr">
              <a:buFont typeface="Arial" panose="020B0604020202020204" pitchFamily="34" charset="0"/>
              <a:buChar char="•"/>
            </a:pPr>
            <a:r>
              <a:rPr lang="en-US" sz="2800" dirty="0">
                <a:latin typeface="Arial"/>
                <a:cs typeface="Arial"/>
              </a:rPr>
              <a:t>Implemented using </a:t>
            </a:r>
            <a:br>
              <a:rPr lang="en-US" sz="2800" dirty="0">
                <a:latin typeface="Arial"/>
                <a:cs typeface="Arial"/>
              </a:rPr>
            </a:br>
            <a:r>
              <a:rPr lang="en-US" sz="2800" dirty="0">
                <a:latin typeface="Arial"/>
                <a:cs typeface="Arial"/>
              </a:rPr>
              <a:t>Google Firebase</a:t>
            </a:r>
          </a:p>
          <a:p>
            <a:pPr marL="457200" indent="-457200" algn="ctr">
              <a:buFont typeface="Arial" panose="020B0604020202020204" pitchFamily="34" charset="0"/>
              <a:buChar char="•"/>
            </a:pPr>
            <a:r>
              <a:rPr lang="en-US" sz="2800" dirty="0">
                <a:latin typeface="Arial"/>
                <a:cs typeface="Arial"/>
              </a:rPr>
              <a:t>Realtime database &amp; backend processing</a:t>
            </a:r>
          </a:p>
        </p:txBody>
      </p:sp>
      <p:sp>
        <p:nvSpPr>
          <p:cNvPr id="36" name="TextBox 35">
            <a:extLst>
              <a:ext uri="{FF2B5EF4-FFF2-40B4-BE49-F238E27FC236}">
                <a16:creationId xmlns:a16="http://schemas.microsoft.com/office/drawing/2014/main" id="{FE4702BB-0EC6-4C18-AFBE-115FA9887F0D}"/>
              </a:ext>
            </a:extLst>
          </p:cNvPr>
          <p:cNvSpPr txBox="1"/>
          <p:nvPr/>
        </p:nvSpPr>
        <p:spPr>
          <a:xfrm>
            <a:off x="15957971" y="19977387"/>
            <a:ext cx="5250900" cy="1815882"/>
          </a:xfrm>
          <a:prstGeom prst="rect">
            <a:avLst/>
          </a:prstGeom>
          <a:noFill/>
        </p:spPr>
        <p:txBody>
          <a:bodyPr wrap="square" rtlCol="0">
            <a:spAutoFit/>
          </a:bodyPr>
          <a:lstStyle/>
          <a:p>
            <a:pPr algn="ctr"/>
            <a:r>
              <a:rPr lang="en-US" sz="2800" b="1" dirty="0">
                <a:latin typeface="Arial"/>
                <a:cs typeface="Arial"/>
              </a:rPr>
              <a:t>Tag Owner</a:t>
            </a:r>
          </a:p>
          <a:p>
            <a:pPr marL="457200" indent="-457200" algn="ctr">
              <a:buFont typeface="Arial" panose="020B0604020202020204" pitchFamily="34" charset="0"/>
              <a:buChar char="•"/>
            </a:pPr>
            <a:r>
              <a:rPr lang="en-US" sz="2800" dirty="0">
                <a:latin typeface="Arial"/>
                <a:cs typeface="Arial"/>
              </a:rPr>
              <a:t>Able to recover lost items</a:t>
            </a:r>
          </a:p>
          <a:p>
            <a:pPr marL="457200" indent="-457200" algn="ctr">
              <a:buFont typeface="Arial" panose="020B0604020202020204" pitchFamily="34" charset="0"/>
              <a:buChar char="•"/>
            </a:pPr>
            <a:r>
              <a:rPr lang="en-US" sz="2800" dirty="0">
                <a:latin typeface="Arial"/>
                <a:cs typeface="Arial"/>
              </a:rPr>
              <a:t>Access to a tag’s information is restricted to its owner</a:t>
            </a:r>
          </a:p>
        </p:txBody>
      </p:sp>
      <p:sp>
        <p:nvSpPr>
          <p:cNvPr id="38" name="TextBox 37">
            <a:extLst>
              <a:ext uri="{FF2B5EF4-FFF2-40B4-BE49-F238E27FC236}">
                <a16:creationId xmlns:a16="http://schemas.microsoft.com/office/drawing/2014/main" id="{687E319B-93E0-4EAE-B228-162388E116E3}"/>
              </a:ext>
            </a:extLst>
          </p:cNvPr>
          <p:cNvSpPr txBox="1"/>
          <p:nvPr/>
        </p:nvSpPr>
        <p:spPr>
          <a:xfrm>
            <a:off x="6249588" y="13437592"/>
            <a:ext cx="5257327" cy="2246769"/>
          </a:xfrm>
          <a:prstGeom prst="rect">
            <a:avLst/>
          </a:prstGeom>
          <a:noFill/>
        </p:spPr>
        <p:txBody>
          <a:bodyPr wrap="square" rtlCol="0">
            <a:spAutoFit/>
          </a:bodyPr>
          <a:lstStyle/>
          <a:p>
            <a:pPr algn="ctr"/>
            <a:r>
              <a:rPr lang="en-US" sz="2800" b="1" dirty="0">
                <a:latin typeface="Arial"/>
                <a:cs typeface="Arial"/>
              </a:rPr>
              <a:t>Passive, anonymous scanning</a:t>
            </a:r>
          </a:p>
          <a:p>
            <a:pPr marL="457200" indent="-457200" algn="ctr">
              <a:buFont typeface="Arial" panose="020B0604020202020204" pitchFamily="34" charset="0"/>
              <a:buChar char="•"/>
            </a:pPr>
            <a:r>
              <a:rPr lang="en-US" sz="2800" dirty="0">
                <a:latin typeface="Arial"/>
                <a:cs typeface="Arial"/>
              </a:rPr>
              <a:t>Any device on network can automatically report observations of a user’s tag</a:t>
            </a:r>
          </a:p>
        </p:txBody>
      </p:sp>
      <p:sp>
        <p:nvSpPr>
          <p:cNvPr id="39" name="TextBox 38">
            <a:extLst>
              <a:ext uri="{FF2B5EF4-FFF2-40B4-BE49-F238E27FC236}">
                <a16:creationId xmlns:a16="http://schemas.microsoft.com/office/drawing/2014/main" id="{01193A87-0E6D-4BEF-A3BD-3B2C96D191C8}"/>
              </a:ext>
            </a:extLst>
          </p:cNvPr>
          <p:cNvSpPr txBox="1"/>
          <p:nvPr/>
        </p:nvSpPr>
        <p:spPr>
          <a:xfrm>
            <a:off x="15010296" y="15350320"/>
            <a:ext cx="6241585" cy="2246769"/>
          </a:xfrm>
          <a:prstGeom prst="rect">
            <a:avLst/>
          </a:prstGeom>
          <a:noFill/>
        </p:spPr>
        <p:txBody>
          <a:bodyPr wrap="square" rtlCol="0">
            <a:spAutoFit/>
          </a:bodyPr>
          <a:lstStyle/>
          <a:p>
            <a:pPr algn="ctr"/>
            <a:r>
              <a:rPr lang="en-US" sz="2800" b="1" dirty="0">
                <a:latin typeface="Arial"/>
                <a:cs typeface="Arial"/>
              </a:rPr>
              <a:t>Fixed scanners</a:t>
            </a:r>
            <a:endParaRPr lang="en-US" sz="2800" dirty="0">
              <a:latin typeface="Arial"/>
              <a:cs typeface="Arial"/>
            </a:endParaRPr>
          </a:p>
          <a:p>
            <a:pPr marL="457200" indent="-457200" algn="ctr">
              <a:buFont typeface="Arial" panose="020B0604020202020204" pitchFamily="34" charset="0"/>
              <a:buChar char="•"/>
            </a:pPr>
            <a:r>
              <a:rPr lang="en-US" sz="2800" dirty="0">
                <a:latin typeface="Arial"/>
                <a:cs typeface="Arial"/>
              </a:rPr>
              <a:t>Implemented with Raspberry </a:t>
            </a:r>
            <a:r>
              <a:rPr lang="en-US" sz="2800" dirty="0" err="1">
                <a:latin typeface="Arial"/>
                <a:cs typeface="Arial"/>
              </a:rPr>
              <a:t>Pis</a:t>
            </a:r>
            <a:endParaRPr lang="en-US" sz="2800" dirty="0">
              <a:latin typeface="Arial"/>
              <a:cs typeface="Arial"/>
            </a:endParaRPr>
          </a:p>
          <a:p>
            <a:pPr marL="457200" indent="-457200" algn="ctr">
              <a:buFont typeface="Arial" panose="020B0604020202020204" pitchFamily="34" charset="0"/>
              <a:buChar char="•"/>
            </a:pPr>
            <a:r>
              <a:rPr lang="en-US" sz="2800" dirty="0">
                <a:latin typeface="Arial"/>
                <a:cs typeface="Arial"/>
              </a:rPr>
              <a:t>Locations customized to campus to provide precise observations, even inside buildings</a:t>
            </a:r>
          </a:p>
        </p:txBody>
      </p:sp>
      <p:sp>
        <p:nvSpPr>
          <p:cNvPr id="40" name="TextBox 39">
            <a:extLst>
              <a:ext uri="{FF2B5EF4-FFF2-40B4-BE49-F238E27FC236}">
                <a16:creationId xmlns:a16="http://schemas.microsoft.com/office/drawing/2014/main" id="{86ECFB9F-9A3D-41DA-BF9D-DD8AADDE19EA}"/>
              </a:ext>
            </a:extLst>
          </p:cNvPr>
          <p:cNvSpPr txBox="1"/>
          <p:nvPr/>
        </p:nvSpPr>
        <p:spPr>
          <a:xfrm>
            <a:off x="4042870" y="8633354"/>
            <a:ext cx="6175456" cy="1815882"/>
          </a:xfrm>
          <a:prstGeom prst="rect">
            <a:avLst/>
          </a:prstGeom>
          <a:noFill/>
        </p:spPr>
        <p:txBody>
          <a:bodyPr wrap="square" rtlCol="0">
            <a:spAutoFit/>
          </a:bodyPr>
          <a:lstStyle/>
          <a:p>
            <a:pPr algn="ctr"/>
            <a:r>
              <a:rPr lang="en-US" sz="2800" b="1" dirty="0">
                <a:latin typeface="Arial"/>
                <a:cs typeface="Arial"/>
              </a:rPr>
              <a:t>Bluetooth Low Energy (BLE) tags</a:t>
            </a:r>
            <a:endParaRPr lang="en-US" sz="2800" dirty="0">
              <a:latin typeface="Arial"/>
              <a:cs typeface="Arial"/>
            </a:endParaRPr>
          </a:p>
          <a:p>
            <a:pPr marL="457200" indent="-457200" algn="ctr">
              <a:buFont typeface="Arial" panose="020B0604020202020204" pitchFamily="34" charset="0"/>
              <a:buChar char="•"/>
            </a:pPr>
            <a:r>
              <a:rPr lang="en-US" sz="2800" dirty="0">
                <a:latin typeface="Arial"/>
                <a:cs typeface="Arial"/>
              </a:rPr>
              <a:t>Custom ordered</a:t>
            </a:r>
          </a:p>
          <a:p>
            <a:pPr marL="457200" indent="-457200" algn="ctr">
              <a:buFont typeface="Arial" panose="020B0604020202020204" pitchFamily="34" charset="0"/>
              <a:buChar char="•"/>
            </a:pPr>
            <a:r>
              <a:rPr lang="en-US" sz="2800" dirty="0">
                <a:latin typeface="Arial"/>
                <a:cs typeface="Arial"/>
              </a:rPr>
              <a:t>Attachable to user’s keys, bag, and more</a:t>
            </a:r>
          </a:p>
        </p:txBody>
      </p:sp>
      <p:sp>
        <p:nvSpPr>
          <p:cNvPr id="42" name="Arrow: Right 41">
            <a:extLst>
              <a:ext uri="{FF2B5EF4-FFF2-40B4-BE49-F238E27FC236}">
                <a16:creationId xmlns:a16="http://schemas.microsoft.com/office/drawing/2014/main" id="{F465E87D-9944-4917-A294-EF4487DFF1A8}"/>
              </a:ext>
            </a:extLst>
          </p:cNvPr>
          <p:cNvSpPr/>
          <p:nvPr/>
        </p:nvSpPr>
        <p:spPr>
          <a:xfrm rot="10800000" flipH="1">
            <a:off x="9296427" y="21652979"/>
            <a:ext cx="3291840" cy="849425"/>
          </a:xfrm>
          <a:prstGeom prst="rightArrow">
            <a:avLst/>
          </a:prstGeom>
          <a:solidFill>
            <a:srgbClr val="FDB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2" name="Picture 18" descr="https://developer.android.com/images/brand/Android_Robot_200.png">
            <a:extLst>
              <a:ext uri="{FF2B5EF4-FFF2-40B4-BE49-F238E27FC236}">
                <a16:creationId xmlns:a16="http://schemas.microsoft.com/office/drawing/2014/main" id="{F0FA67B5-9AB8-4164-9C1E-2F633A85FC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15488" y="25253999"/>
            <a:ext cx="1563077"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upload.wikimedia.org/wikipedia/commons/thumb/c/ca/IOS_logo.svg/1024px-IOS_logo.svg.png">
            <a:extLst>
              <a:ext uri="{FF2B5EF4-FFF2-40B4-BE49-F238E27FC236}">
                <a16:creationId xmlns:a16="http://schemas.microsoft.com/office/drawing/2014/main" id="{29FD3178-4ED8-4C50-97CB-AB69E0A0C1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53046" y="25253999"/>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6796064-8788-4CE9-89C0-5EB7557141BB}"/>
              </a:ext>
            </a:extLst>
          </p:cNvPr>
          <p:cNvPicPr>
            <a:picLocks noChangeAspect="1"/>
          </p:cNvPicPr>
          <p:nvPr/>
        </p:nvPicPr>
        <p:blipFill>
          <a:blip r:embed="rId9"/>
          <a:stretch>
            <a:fillRect/>
          </a:stretch>
        </p:blipFill>
        <p:spPr>
          <a:xfrm>
            <a:off x="31837206" y="25253999"/>
            <a:ext cx="4223558" cy="1188720"/>
          </a:xfrm>
          <a:prstGeom prst="rect">
            <a:avLst/>
          </a:prstGeom>
        </p:spPr>
      </p:pic>
      <p:pic>
        <p:nvPicPr>
          <p:cNvPr id="21" name="Picture 20">
            <a:extLst>
              <a:ext uri="{FF2B5EF4-FFF2-40B4-BE49-F238E27FC236}">
                <a16:creationId xmlns:a16="http://schemas.microsoft.com/office/drawing/2014/main" id="{68F47864-450F-4E1B-98F9-7CE22044B352}"/>
              </a:ext>
            </a:extLst>
          </p:cNvPr>
          <p:cNvPicPr>
            <a:picLocks noChangeAspect="1"/>
          </p:cNvPicPr>
          <p:nvPr/>
        </p:nvPicPr>
        <p:blipFill>
          <a:blip r:embed="rId10"/>
          <a:stretch>
            <a:fillRect/>
          </a:stretch>
        </p:blipFill>
        <p:spPr>
          <a:xfrm>
            <a:off x="31837206" y="26611897"/>
            <a:ext cx="1834232" cy="1828800"/>
          </a:xfrm>
          <a:prstGeom prst="rect">
            <a:avLst/>
          </a:prstGeom>
        </p:spPr>
      </p:pic>
      <p:pic>
        <p:nvPicPr>
          <p:cNvPr id="60" name="Picture 59">
            <a:extLst>
              <a:ext uri="{FF2B5EF4-FFF2-40B4-BE49-F238E27FC236}">
                <a16:creationId xmlns:a16="http://schemas.microsoft.com/office/drawing/2014/main" id="{FFF848CF-5DE5-4577-A119-E202B8B92094}"/>
              </a:ext>
            </a:extLst>
          </p:cNvPr>
          <p:cNvPicPr>
            <a:picLocks noChangeAspect="1"/>
          </p:cNvPicPr>
          <p:nvPr/>
        </p:nvPicPr>
        <p:blipFill>
          <a:blip r:embed="rId11"/>
          <a:stretch>
            <a:fillRect/>
          </a:stretch>
        </p:blipFill>
        <p:spPr>
          <a:xfrm>
            <a:off x="34587750" y="26611897"/>
            <a:ext cx="1473014" cy="1828800"/>
          </a:xfrm>
          <a:prstGeom prst="rect">
            <a:avLst/>
          </a:prstGeom>
        </p:spPr>
      </p:pic>
      <p:sp>
        <p:nvSpPr>
          <p:cNvPr id="77" name="TextBox 76">
            <a:extLst>
              <a:ext uri="{FF2B5EF4-FFF2-40B4-BE49-F238E27FC236}">
                <a16:creationId xmlns:a16="http://schemas.microsoft.com/office/drawing/2014/main" id="{CF182D5D-B064-4A80-B5F4-19349A45DB6A}"/>
              </a:ext>
            </a:extLst>
          </p:cNvPr>
          <p:cNvSpPr txBox="1"/>
          <p:nvPr/>
        </p:nvSpPr>
        <p:spPr>
          <a:xfrm>
            <a:off x="22405809" y="12647672"/>
            <a:ext cx="18344637" cy="7294305"/>
          </a:xfrm>
          <a:prstGeom prst="rect">
            <a:avLst/>
          </a:prstGeom>
          <a:noFill/>
        </p:spPr>
        <p:txBody>
          <a:bodyPr wrap="square" rtlCol="0">
            <a:spAutoFit/>
          </a:bodyPr>
          <a:lstStyle/>
          <a:p>
            <a:r>
              <a:rPr lang="en-US" sz="4800" b="1" dirty="0">
                <a:latin typeface="Arial"/>
                <a:cs typeface="Arial"/>
              </a:rPr>
              <a:t>Improvements over current commercial products</a:t>
            </a:r>
          </a:p>
          <a:p>
            <a:r>
              <a:rPr lang="en-US" sz="2800" b="1" dirty="0">
                <a:latin typeface="Arial"/>
                <a:cs typeface="Arial"/>
              </a:rPr>
              <a:t>Crowd density:</a:t>
            </a:r>
            <a:r>
              <a:rPr lang="en-US" sz="2800" dirty="0">
                <a:latin typeface="Arial"/>
                <a:cs typeface="Arial"/>
              </a:rPr>
              <a:t> We implement a </a:t>
            </a:r>
            <a:r>
              <a:rPr lang="en-US" sz="2800" dirty="0" err="1">
                <a:latin typeface="Arial"/>
                <a:cs typeface="Arial"/>
              </a:rPr>
              <a:t>CrowdGPS</a:t>
            </a:r>
            <a:r>
              <a:rPr lang="en-US" sz="2800" dirty="0">
                <a:latin typeface="Arial"/>
                <a:cs typeface="Arial"/>
              </a:rPr>
              <a:t> strategy, turning every device in our network into a lost item locator. By promoting our system to users in the same geographic area, we achieve better item location.</a:t>
            </a:r>
          </a:p>
          <a:p>
            <a:endParaRPr lang="en-US" sz="2800" dirty="0">
              <a:latin typeface="Arial"/>
              <a:cs typeface="Arial"/>
            </a:endParaRPr>
          </a:p>
          <a:p>
            <a:r>
              <a:rPr lang="en-US" sz="2800" b="1" dirty="0">
                <a:latin typeface="Arial"/>
                <a:cs typeface="Arial"/>
              </a:rPr>
              <a:t>Customization to campus with fixed scanners:</a:t>
            </a:r>
            <a:r>
              <a:rPr lang="en-US" sz="2800" dirty="0">
                <a:latin typeface="Arial"/>
                <a:cs typeface="Arial"/>
              </a:rPr>
              <a:t> GPS can be imprecise and unreliable, especially indoors.</a:t>
            </a:r>
            <a:br>
              <a:rPr lang="en-US" sz="2800" dirty="0">
                <a:latin typeface="Arial"/>
                <a:cs typeface="Arial"/>
              </a:rPr>
            </a:br>
            <a:r>
              <a:rPr lang="en-US" sz="2800" dirty="0">
                <a:latin typeface="Arial"/>
                <a:cs typeface="Arial"/>
              </a:rPr>
              <a:t>We improve item location by installing fixed scanners in key locations around campus, marking buildings, floors, and even rooms. The fixed scanners were implemented using inexpensive Raspberry Pi computers.</a:t>
            </a:r>
            <a:endParaRPr lang="en-US" sz="2800" b="1" dirty="0">
              <a:latin typeface="Arial"/>
              <a:cs typeface="Arial"/>
            </a:endParaRPr>
          </a:p>
          <a:p>
            <a:endParaRPr lang="en-US" sz="2800" b="1" dirty="0">
              <a:latin typeface="Arial"/>
              <a:cs typeface="Arial"/>
            </a:endParaRPr>
          </a:p>
          <a:p>
            <a:r>
              <a:rPr lang="en-US" sz="2800" b="1" dirty="0">
                <a:latin typeface="Arial"/>
                <a:cs typeface="Arial"/>
              </a:rPr>
              <a:t>Partnership with campus police:</a:t>
            </a:r>
            <a:r>
              <a:rPr lang="en-US" sz="2800" dirty="0">
                <a:latin typeface="Arial"/>
                <a:cs typeface="Arial"/>
              </a:rPr>
              <a:t> One of the most common complaints to campus police is regarding lost or stolen property. Our product will help reduce these complaints. And, potential extensions exist for analyzing the data generated by campus users.</a:t>
            </a:r>
            <a:endParaRPr lang="en-US" sz="2800" b="1" dirty="0">
              <a:latin typeface="Arial"/>
              <a:cs typeface="Arial"/>
            </a:endParaRPr>
          </a:p>
          <a:p>
            <a:endParaRPr lang="en-US" sz="2800" b="1" dirty="0">
              <a:latin typeface="Arial"/>
              <a:cs typeface="Arial"/>
            </a:endParaRPr>
          </a:p>
          <a:p>
            <a:r>
              <a:rPr lang="en-US" sz="2800" b="1" dirty="0">
                <a:latin typeface="Arial"/>
                <a:cs typeface="Arial"/>
              </a:rPr>
              <a:t>Security and privacy:</a:t>
            </a:r>
            <a:r>
              <a:rPr lang="en-US" sz="2800" dirty="0">
                <a:latin typeface="Arial"/>
                <a:cs typeface="Arial"/>
              </a:rPr>
              <a:t> Our app is open-source and so is more accountable to users than most alternatives.</a:t>
            </a:r>
          </a:p>
          <a:p>
            <a:endParaRPr lang="en-US" sz="2800" b="1" dirty="0">
              <a:latin typeface="Arial"/>
              <a:cs typeface="Arial"/>
            </a:endParaRPr>
          </a:p>
          <a:p>
            <a:r>
              <a:rPr lang="en-US" sz="2800" b="1" dirty="0">
                <a:latin typeface="Arial"/>
                <a:cs typeface="Arial"/>
              </a:rPr>
              <a:t>Branding:</a:t>
            </a:r>
            <a:r>
              <a:rPr lang="en-US" sz="2800" dirty="0">
                <a:latin typeface="Arial"/>
                <a:cs typeface="Arial"/>
              </a:rPr>
              <a:t> Universities and other customers can distribute customized tags, promoting both their brand and campus safety. </a:t>
            </a:r>
          </a:p>
        </p:txBody>
      </p:sp>
      <p:cxnSp>
        <p:nvCxnSpPr>
          <p:cNvPr id="78" name="Straight Connector 77">
            <a:extLst>
              <a:ext uri="{FF2B5EF4-FFF2-40B4-BE49-F238E27FC236}">
                <a16:creationId xmlns:a16="http://schemas.microsoft.com/office/drawing/2014/main" id="{C2511393-7CDD-46A5-B760-2C8B557D8737}"/>
              </a:ext>
            </a:extLst>
          </p:cNvPr>
          <p:cNvCxnSpPr>
            <a:cxnSpLocks/>
          </p:cNvCxnSpPr>
          <p:nvPr/>
        </p:nvCxnSpPr>
        <p:spPr>
          <a:xfrm>
            <a:off x="22405809" y="12493654"/>
            <a:ext cx="18344637" cy="11491"/>
          </a:xfrm>
          <a:prstGeom prst="line">
            <a:avLst/>
          </a:prstGeom>
          <a:ln>
            <a:solidFill>
              <a:srgbClr val="3C3C3B"/>
            </a:solidFill>
            <a:prstDash val="dot"/>
          </a:ln>
        </p:spPr>
        <p:style>
          <a:lnRef idx="2">
            <a:schemeClr val="accent1"/>
          </a:lnRef>
          <a:fillRef idx="0">
            <a:schemeClr val="accent1"/>
          </a:fillRef>
          <a:effectRef idx="1">
            <a:schemeClr val="accent1"/>
          </a:effectRef>
          <a:fontRef idx="minor">
            <a:schemeClr val="tx1"/>
          </a:fontRef>
        </p:style>
      </p:cxnSp>
      <p:pic>
        <p:nvPicPr>
          <p:cNvPr id="5" name="Picture 6" descr="python-logo-master-v3-TM.png (601×203)">
            <a:extLst>
              <a:ext uri="{FF2B5EF4-FFF2-40B4-BE49-F238E27FC236}">
                <a16:creationId xmlns:a16="http://schemas.microsoft.com/office/drawing/2014/main" id="{AC282DEA-FAB7-4BF2-9AB6-87DB2392094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1851" t="14507" r="11809" b="14064"/>
          <a:stretch/>
        </p:blipFill>
        <p:spPr bwMode="auto">
          <a:xfrm>
            <a:off x="36989119" y="27251977"/>
            <a:ext cx="3761326" cy="11887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ava-logo-vector.png (1500×1500)">
            <a:extLst>
              <a:ext uri="{FF2B5EF4-FFF2-40B4-BE49-F238E27FC236}">
                <a16:creationId xmlns:a16="http://schemas.microsoft.com/office/drawing/2014/main" id="{DD49C0C5-A56A-44C7-9854-B32325D9A62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6696" r="22856"/>
          <a:stretch/>
        </p:blipFill>
        <p:spPr bwMode="auto">
          <a:xfrm>
            <a:off x="36989119" y="25253999"/>
            <a:ext cx="1105468"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1138px-Swift_logo.svg.png (1138×1024)">
            <a:extLst>
              <a:ext uri="{FF2B5EF4-FFF2-40B4-BE49-F238E27FC236}">
                <a16:creationId xmlns:a16="http://schemas.microsoft.com/office/drawing/2014/main" id="{7070DE6D-3F16-4F84-BC69-FEA717E534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718048" y="25253999"/>
            <a:ext cx="2032397"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B6A79264-E39C-437D-8E4C-82B24245C37F}"/>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2463" b="96574" l="12761" r="81461">
                        <a14:foregroundMark x1="37159" y1="13062" x2="37159" y2="13062"/>
                        <a14:foregroundMark x1="25361" y1="19058" x2="24157" y2="18308"/>
                        <a14:foregroundMark x1="36998" y1="88544" x2="36998" y2="88544"/>
                        <a14:backgroundMark x1="48395" y1="56638" x2="42295" y2="54925"/>
                        <a14:backgroundMark x1="43018" y1="43148" x2="54735" y2="49036"/>
                        <a14:backgroundMark x1="48395" y1="29336" x2="58668" y2="35760"/>
                        <a14:backgroundMark x1="58507" y1="42077" x2="59069" y2="58994"/>
                        <a14:backgroundMark x1="59069" y1="58994" x2="59069" y2="58994"/>
                        <a14:backgroundMark x1="36196" y1="37580" x2="36196" y2="37580"/>
                        <a14:backgroundMark x1="25040" y1="63812" x2="25040" y2="63812"/>
                        <a14:backgroundMark x1="17014" y1="65203" x2="28571" y2="64775"/>
                        <a14:backgroundMark x1="70144" y1="64026" x2="70144" y2="64026"/>
                        <a14:backgroundMark x1="30257" y1="34690" x2="30257" y2="34690"/>
                        <a14:backgroundMark x1="47833" y1="21949" x2="47833" y2="21949"/>
                        <a14:backgroundMark x1="65249" y1="33833" x2="65249" y2="33833"/>
                        <a14:backgroundMark x1="62921" y1="38544" x2="62921" y2="38544"/>
                        <a14:backgroundMark x1="56180" y1="8779" x2="56180" y2="8779"/>
                        <a14:backgroundMark x1="55136" y1="8351" x2="55136" y2="8351"/>
                        <a14:backgroundMark x1="55217" y1="7495" x2="55217" y2="7495"/>
                        <a14:backgroundMark x1="27689" y1="15739" x2="27689" y2="15739"/>
                        <a14:backgroundMark x1="19342" y1="40471" x2="19342" y2="40471"/>
                        <a14:backgroundMark x1="19181" y1="40578" x2="19181" y2="40578"/>
                        <a14:backgroundMark x1="32825" y1="65846" x2="32825" y2="65846"/>
                        <a14:backgroundMark x1="33788" y1="65310" x2="33788" y2="65310"/>
                        <a14:backgroundMark x1="51926" y1="73233" x2="51926" y2="73233"/>
                        <a14:backgroundMark x1="79598" y1="38314" x2="80077" y2="59259"/>
                        <a14:backgroundMark x1="22414" y1="12516" x2="29789" y2="35121"/>
                        <a14:backgroundMark x1="44732" y1="11239" x2="48180" y2="9706"/>
                        <a14:backgroundMark x1="56226" y1="8557" x2="56226" y2="8557"/>
                        <a14:backgroundMark x1="55556" y1="8940" x2="55556" y2="8940"/>
                        <a14:backgroundMark x1="55939" y1="8174" x2="55939" y2="8174"/>
                        <a14:backgroundMark x1="54789" y1="8046" x2="54789" y2="8046"/>
                        <a14:backgroundMark x1="56513" y1="8812" x2="56513" y2="8812"/>
                        <a14:backgroundMark x1="33238" y1="65390" x2="33238" y2="65390"/>
                      </a14:backgroundRemoval>
                    </a14:imgEffect>
                    <a14:imgEffect>
                      <a14:sharpenSoften amount="25000"/>
                    </a14:imgEffect>
                    <a14:imgEffect>
                      <a14:brightnessContrast bright="20000"/>
                    </a14:imgEffect>
                  </a14:imgLayer>
                </a14:imgProps>
              </a:ext>
              <a:ext uri="{28A0092B-C50C-407E-A947-70E740481C1C}">
                <a14:useLocalDpi xmlns:a14="http://schemas.microsoft.com/office/drawing/2010/main" val="0"/>
              </a:ext>
            </a:extLst>
          </a:blip>
          <a:srcRect l="13231" t="1235" r="18795" b="4573"/>
          <a:stretch/>
        </p:blipFill>
        <p:spPr bwMode="auto">
          <a:xfrm>
            <a:off x="10218326" y="8503920"/>
            <a:ext cx="3695314" cy="3840480"/>
          </a:xfrm>
          <a:prstGeom prst="rect">
            <a:avLst/>
          </a:prstGeom>
          <a:ln>
            <a:noFill/>
          </a:ln>
          <a:extLst>
            <a:ext uri="{53640926-AAD7-44D8-BBD7-CCE9431645EC}">
              <a14:shadowObscured xmlns:a14="http://schemas.microsoft.com/office/drawing/2010/main"/>
            </a:ext>
          </a:extLst>
        </p:spPr>
      </p:pic>
      <p:cxnSp>
        <p:nvCxnSpPr>
          <p:cNvPr id="45" name="Straight Arrow Connector 44">
            <a:extLst>
              <a:ext uri="{FF2B5EF4-FFF2-40B4-BE49-F238E27FC236}">
                <a16:creationId xmlns:a16="http://schemas.microsoft.com/office/drawing/2014/main" id="{AF67DEA1-B9E5-4630-B555-01AA61AF610B}"/>
              </a:ext>
            </a:extLst>
          </p:cNvPr>
          <p:cNvCxnSpPr>
            <a:cxnSpLocks/>
          </p:cNvCxnSpPr>
          <p:nvPr/>
        </p:nvCxnSpPr>
        <p:spPr>
          <a:xfrm>
            <a:off x="5952072" y="18062061"/>
            <a:ext cx="0" cy="2324788"/>
          </a:xfrm>
          <a:prstGeom prst="straightConnector1">
            <a:avLst/>
          </a:prstGeom>
          <a:ln w="13970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981947D-A963-4C90-9E73-57C053EF95E4}"/>
              </a:ext>
            </a:extLst>
          </p:cNvPr>
          <p:cNvCxnSpPr>
            <a:cxnSpLocks/>
          </p:cNvCxnSpPr>
          <p:nvPr/>
        </p:nvCxnSpPr>
        <p:spPr>
          <a:xfrm>
            <a:off x="22405809" y="20084504"/>
            <a:ext cx="18344637" cy="11491"/>
          </a:xfrm>
          <a:prstGeom prst="line">
            <a:avLst/>
          </a:prstGeom>
          <a:ln>
            <a:solidFill>
              <a:srgbClr val="3C3C3B"/>
            </a:solidFill>
            <a:prstDash val="dot"/>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507BC40D-2CC5-474A-9373-16ACA5703E70}"/>
              </a:ext>
            </a:extLst>
          </p:cNvPr>
          <p:cNvCxnSpPr/>
          <p:nvPr/>
        </p:nvCxnSpPr>
        <p:spPr>
          <a:xfrm>
            <a:off x="21791469" y="8152843"/>
            <a:ext cx="0" cy="15932885"/>
          </a:xfrm>
          <a:prstGeom prst="line">
            <a:avLst/>
          </a:prstGeom>
          <a:ln>
            <a:solidFill>
              <a:srgbClr val="000000"/>
            </a:solidFill>
            <a:prstDash val="dot"/>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18A2D497-3D4A-4026-9358-D873984EB427}"/>
              </a:ext>
            </a:extLst>
          </p:cNvPr>
          <p:cNvCxnSpPr>
            <a:cxnSpLocks noChangeAspect="1"/>
          </p:cNvCxnSpPr>
          <p:nvPr/>
        </p:nvCxnSpPr>
        <p:spPr>
          <a:xfrm flipH="1">
            <a:off x="7094022" y="10736542"/>
            <a:ext cx="2194560" cy="2028283"/>
          </a:xfrm>
          <a:prstGeom prst="straightConnector1">
            <a:avLst/>
          </a:prstGeom>
          <a:ln w="13970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AB3E18B0-785B-46CC-8A82-D8B9718A79F9}"/>
              </a:ext>
            </a:extLst>
          </p:cNvPr>
          <p:cNvCxnSpPr>
            <a:cxnSpLocks noChangeAspect="1"/>
          </p:cNvCxnSpPr>
          <p:nvPr/>
        </p:nvCxnSpPr>
        <p:spPr>
          <a:xfrm>
            <a:off x="14261918" y="10736542"/>
            <a:ext cx="1828800" cy="1690235"/>
          </a:xfrm>
          <a:prstGeom prst="straightConnector1">
            <a:avLst/>
          </a:prstGeom>
          <a:ln w="13970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75CA40B-49DF-4E1C-9438-28CFCF5C82B5}"/>
              </a:ext>
            </a:extLst>
          </p:cNvPr>
          <p:cNvCxnSpPr>
            <a:cxnSpLocks noChangeAspect="1"/>
          </p:cNvCxnSpPr>
          <p:nvPr/>
        </p:nvCxnSpPr>
        <p:spPr>
          <a:xfrm flipH="1">
            <a:off x="8185029" y="15448656"/>
            <a:ext cx="5441484" cy="5029200"/>
          </a:xfrm>
          <a:prstGeom prst="straightConnector1">
            <a:avLst/>
          </a:prstGeom>
          <a:ln w="13970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93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770</TotalTime>
  <Words>350</Words>
  <Application>Microsoft Office PowerPoint</Application>
  <PresentationFormat>Custom</PresentationFormat>
  <Paragraphs>43</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Justin Yirka</cp:lastModifiedBy>
  <cp:revision>57</cp:revision>
  <dcterms:created xsi:type="dcterms:W3CDTF">2018-02-06T18:12:23Z</dcterms:created>
  <dcterms:modified xsi:type="dcterms:W3CDTF">2018-03-31T19:35:02Z</dcterms:modified>
</cp:coreProperties>
</file>